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1" r:id="rId3"/>
    <p:sldId id="257" r:id="rId4"/>
    <p:sldId id="259" r:id="rId5"/>
    <p:sldId id="274" r:id="rId6"/>
    <p:sldId id="258" r:id="rId7"/>
    <p:sldId id="260" r:id="rId8"/>
    <p:sldId id="265" r:id="rId9"/>
    <p:sldId id="275" r:id="rId10"/>
    <p:sldId id="284" r:id="rId11"/>
    <p:sldId id="278" r:id="rId12"/>
    <p:sldId id="277" r:id="rId13"/>
    <p:sldId id="279" r:id="rId14"/>
    <p:sldId id="288" r:id="rId15"/>
    <p:sldId id="286" r:id="rId16"/>
    <p:sldId id="287" r:id="rId17"/>
    <p:sldId id="285" r:id="rId18"/>
    <p:sldId id="276" r:id="rId19"/>
    <p:sldId id="289" r:id="rId20"/>
    <p:sldId id="290" r:id="rId21"/>
    <p:sldId id="29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08E0-D16E-44EC-8500-AA662565F814}" type="datetimeFigureOut">
              <a:rPr lang="ru-RU" smtClean="0"/>
              <a:t>12.08.2019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49CA75-BAF6-4F99-82C8-314096EF4E1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08E0-D16E-44EC-8500-AA662565F814}" type="datetimeFigureOut">
              <a:rPr lang="ru-RU" smtClean="0"/>
              <a:t>12.08.2019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9CA75-BAF6-4F99-82C8-314096EF4E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08E0-D16E-44EC-8500-AA662565F814}" type="datetimeFigureOut">
              <a:rPr lang="ru-RU" smtClean="0"/>
              <a:t>12.08.2019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9CA75-BAF6-4F99-82C8-314096EF4E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08E0-D16E-44EC-8500-AA662565F814}" type="datetimeFigureOut">
              <a:rPr lang="ru-RU" smtClean="0"/>
              <a:t>12.08.2019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9CA75-BAF6-4F99-82C8-314096EF4E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08E0-D16E-44EC-8500-AA662565F814}" type="datetimeFigureOut">
              <a:rPr lang="ru-RU" smtClean="0"/>
              <a:t>12.08.2019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9CA75-BAF6-4F99-82C8-314096EF4E1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08E0-D16E-44EC-8500-AA662565F814}" type="datetimeFigureOut">
              <a:rPr lang="ru-RU" smtClean="0"/>
              <a:t>12.08.2019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9CA75-BAF6-4F99-82C8-314096EF4E1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08E0-D16E-44EC-8500-AA662565F814}" type="datetimeFigureOut">
              <a:rPr lang="ru-RU" smtClean="0"/>
              <a:t>12.08.2019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9CA75-BAF6-4F99-82C8-314096EF4E1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08E0-D16E-44EC-8500-AA662565F814}" type="datetimeFigureOut">
              <a:rPr lang="ru-RU" smtClean="0"/>
              <a:t>12.08.2019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9CA75-BAF6-4F99-82C8-314096EF4E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08E0-D16E-44EC-8500-AA662565F814}" type="datetimeFigureOut">
              <a:rPr lang="ru-RU" smtClean="0"/>
              <a:t>12.08.2019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9CA75-BAF6-4F99-82C8-314096EF4E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08E0-D16E-44EC-8500-AA662565F814}" type="datetimeFigureOut">
              <a:rPr lang="ru-RU" smtClean="0"/>
              <a:t>12.08.2019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9CA75-BAF6-4F99-82C8-314096EF4E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08E0-D16E-44EC-8500-AA662565F814}" type="datetimeFigureOut">
              <a:rPr lang="ru-RU" smtClean="0"/>
              <a:t>12.08.2019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9CA75-BAF6-4F99-82C8-314096EF4E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5FDD08E0-D16E-44EC-8500-AA662565F814}" type="datetimeFigureOut">
              <a:rPr lang="ru-RU" smtClean="0"/>
              <a:t>12.08.2019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649CA75-BAF6-4F99-82C8-314096EF4E1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3600400"/>
          </a:xfrm>
        </p:spPr>
        <p:txBody>
          <a:bodyPr>
            <a:noAutofit/>
          </a:bodyPr>
          <a:lstStyle/>
          <a:p>
            <a:r>
              <a:rPr lang="ru-RU" sz="4000" dirty="0" smtClean="0">
                <a:latin typeface="Georgia" pitchFamily="18" charset="0"/>
              </a:rPr>
              <a:t>Из опыта сельского поселения Георгиевка по введению самообложения на территории села Большая </a:t>
            </a:r>
            <a:r>
              <a:rPr lang="ru-RU" sz="4000" dirty="0" err="1" smtClean="0">
                <a:latin typeface="Georgia" pitchFamily="18" charset="0"/>
              </a:rPr>
              <a:t>Малышевка</a:t>
            </a:r>
            <a:endParaRPr lang="ru-RU" sz="4000" dirty="0"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6288151"/>
            <a:ext cx="6400800" cy="55091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Georgia" pitchFamily="18" charset="0"/>
              </a:rPr>
              <a:t>25.04.2019 г.</a:t>
            </a:r>
            <a:endParaRPr lang="ru-RU" dirty="0">
              <a:solidFill>
                <a:schemeClr val="tx2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83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51749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Дорога </a:t>
            </a:r>
            <a:r>
              <a:rPr lang="ru-RU" sz="2400" b="1" dirty="0">
                <a:solidFill>
                  <a:schemeClr val="tx2"/>
                </a:solidFill>
              </a:rPr>
              <a:t>на кладбище в </a:t>
            </a:r>
            <a:r>
              <a:rPr lang="ru-RU" sz="2400" b="1" dirty="0" err="1">
                <a:solidFill>
                  <a:schemeClr val="tx2"/>
                </a:solidFill>
              </a:rPr>
              <a:t>с.Большая</a:t>
            </a:r>
            <a:r>
              <a:rPr lang="ru-RU" sz="2400" b="1" dirty="0">
                <a:solidFill>
                  <a:schemeClr val="tx2"/>
                </a:solidFill>
              </a:rPr>
              <a:t> </a:t>
            </a:r>
            <a:r>
              <a:rPr lang="ru-RU" sz="2400" b="1" dirty="0" err="1">
                <a:solidFill>
                  <a:schemeClr val="tx2"/>
                </a:solidFill>
              </a:rPr>
              <a:t>Малышевка</a:t>
            </a:r>
            <a:r>
              <a:rPr lang="ru-RU" sz="2400" b="1" dirty="0">
                <a:solidFill>
                  <a:schemeClr val="tx2"/>
                </a:solidFill>
              </a:rPr>
              <a:t> – 400 м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96166"/>
            <a:ext cx="4405648" cy="5874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-26098"/>
            <a:ext cx="3823209" cy="67967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894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  <a:latin typeface="Georgia" panose="02040502050405020303" pitchFamily="18" charset="0"/>
              </a:rPr>
              <a:t>14 апреля 2018 – </a:t>
            </a:r>
            <a:endParaRPr lang="ru-RU" sz="2800" b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первое </a:t>
            </a:r>
            <a:r>
              <a:rPr lang="ru-RU" sz="2800" b="1" dirty="0">
                <a:solidFill>
                  <a:schemeClr val="tx2"/>
                </a:solidFill>
                <a:latin typeface="Georgia" panose="02040502050405020303" pitchFamily="18" charset="0"/>
              </a:rPr>
              <a:t>общее собрание граждан</a:t>
            </a:r>
          </a:p>
        </p:txBody>
      </p:sp>
      <p:pic>
        <p:nvPicPr>
          <p:cNvPr id="29698" name="Picture 2" descr="D:\ДОКУМЕНТЫ D\МСУ\МСУ 2018\СХОД Большая Малышевка\Б-Малышевка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8567"/>
            <a:ext cx="4497220" cy="33729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D:\ДОКУМЕНТЫ D\МСУ\МСУ 2018\СХОД Большая Малышевка\Б-Малышевка 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019" y="1115084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D:\ДОКУМЕНТЫ D\МСУ\МСУ 2018\СХОД Большая Малышевка\Б-Малышевка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450213"/>
            <a:ext cx="4559296" cy="3419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00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ПОДГОТОВКА </a:t>
            </a:r>
          </a:p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НОРМАТИВНО-ПРАВОВОЙ БАЗЫ</a:t>
            </a:r>
            <a:endParaRPr lang="ru-RU" sz="28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075177"/>
            <a:ext cx="88569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20 апреля 2018г. – </a:t>
            </a:r>
          </a:p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Решение </a:t>
            </a:r>
            <a:r>
              <a:rPr lang="ru-RU" sz="2400" dirty="0">
                <a:solidFill>
                  <a:schemeClr val="tx2"/>
                </a:solidFill>
              </a:rPr>
              <a:t>Собрания представителей сельского поселения Георгиевка </a:t>
            </a:r>
            <a:r>
              <a:rPr lang="ru-RU" sz="2400" b="1" dirty="0" smtClean="0">
                <a:solidFill>
                  <a:schemeClr val="tx2"/>
                </a:solidFill>
              </a:rPr>
              <a:t>«</a:t>
            </a:r>
            <a:r>
              <a:rPr lang="ru-RU" sz="2400" b="1" dirty="0">
                <a:solidFill>
                  <a:schemeClr val="tx2"/>
                </a:solidFill>
              </a:rPr>
              <a:t>Об утверждении Положения о сходе граждан в населенном пункте, входящем в состав сельского поселения Георгиевка муниципального района </a:t>
            </a:r>
            <a:r>
              <a:rPr lang="ru-RU" sz="2400" b="1" dirty="0" err="1">
                <a:solidFill>
                  <a:schemeClr val="tx2"/>
                </a:solidFill>
              </a:rPr>
              <a:t>Кинельский</a:t>
            </a:r>
            <a:r>
              <a:rPr lang="ru-RU" sz="2400" b="1" dirty="0">
                <a:solidFill>
                  <a:schemeClr val="tx2"/>
                </a:solidFill>
              </a:rPr>
              <a:t> Самарской области по вопросу введения и использования средств самообложения граждан на территории данного населенного пункта»</a:t>
            </a:r>
          </a:p>
          <a:p>
            <a:pPr algn="ctr"/>
            <a:endParaRPr lang="ru-RU" sz="2400" b="1" dirty="0" smtClean="0">
              <a:solidFill>
                <a:schemeClr val="tx2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23 апреля 2018г. </a:t>
            </a:r>
            <a:r>
              <a:rPr lang="ru-RU" sz="2400" dirty="0" smtClean="0">
                <a:solidFill>
                  <a:schemeClr val="tx2"/>
                </a:solidFill>
              </a:rPr>
              <a:t>– </a:t>
            </a:r>
          </a:p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Постановление </a:t>
            </a:r>
            <a:r>
              <a:rPr lang="ru-RU" sz="2400" dirty="0">
                <a:solidFill>
                  <a:schemeClr val="tx2"/>
                </a:solidFill>
              </a:rPr>
              <a:t>Главы сельского поселения Георгиевка </a:t>
            </a:r>
            <a:endParaRPr lang="ru-RU" sz="2400" dirty="0" smtClean="0">
              <a:solidFill>
                <a:schemeClr val="tx2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«</a:t>
            </a:r>
            <a:r>
              <a:rPr lang="ru-RU" sz="2400" b="1" dirty="0">
                <a:solidFill>
                  <a:schemeClr val="tx2"/>
                </a:solidFill>
              </a:rPr>
              <a:t>О сходе граждан села Большая </a:t>
            </a:r>
            <a:r>
              <a:rPr lang="ru-RU" sz="2400" b="1" dirty="0" err="1">
                <a:solidFill>
                  <a:schemeClr val="tx2"/>
                </a:solidFill>
              </a:rPr>
              <a:t>Малышевка</a:t>
            </a:r>
            <a:r>
              <a:rPr lang="ru-RU" sz="2400" b="1" dirty="0">
                <a:solidFill>
                  <a:schemeClr val="tx2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32109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</a:rPr>
              <a:t>29 апреля 2018г. </a:t>
            </a:r>
            <a:r>
              <a:rPr lang="ru-RU" sz="2800" b="1" dirty="0" smtClean="0">
                <a:solidFill>
                  <a:schemeClr val="tx2"/>
                </a:solidFill>
              </a:rPr>
              <a:t>– сход </a:t>
            </a:r>
            <a:r>
              <a:rPr lang="ru-RU" sz="2800" b="1" dirty="0">
                <a:solidFill>
                  <a:schemeClr val="tx2"/>
                </a:solidFill>
              </a:rPr>
              <a:t>граждан </a:t>
            </a:r>
            <a:endParaRPr lang="ru-RU" sz="2800" b="1" dirty="0" smtClean="0">
              <a:solidFill>
                <a:schemeClr val="tx2"/>
              </a:solidFill>
            </a:endParaRPr>
          </a:p>
          <a:p>
            <a:r>
              <a:rPr lang="ru-RU" sz="2800" b="1" dirty="0" smtClean="0">
                <a:solidFill>
                  <a:schemeClr val="tx2"/>
                </a:solidFill>
              </a:rPr>
              <a:t>села </a:t>
            </a:r>
            <a:r>
              <a:rPr lang="ru-RU" sz="2800" b="1" dirty="0">
                <a:solidFill>
                  <a:schemeClr val="tx2"/>
                </a:solidFill>
              </a:rPr>
              <a:t>Большая </a:t>
            </a:r>
            <a:r>
              <a:rPr lang="ru-RU" sz="2800" b="1" dirty="0" err="1">
                <a:solidFill>
                  <a:schemeClr val="tx2"/>
                </a:solidFill>
              </a:rPr>
              <a:t>Малышевка</a:t>
            </a:r>
            <a:r>
              <a:rPr lang="ru-RU" sz="2800" b="1" dirty="0">
                <a:solidFill>
                  <a:schemeClr val="tx2"/>
                </a:solidFill>
              </a:rPr>
              <a:t>»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/>
          <a:stretch>
            <a:fillRect/>
          </a:stretch>
        </p:blipFill>
        <p:spPr>
          <a:xfrm>
            <a:off x="161626" y="954107"/>
            <a:ext cx="4410373" cy="2585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571999" y="764704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  <a:latin typeface="Georgia" pitchFamily="18" charset="0"/>
              </a:rPr>
              <a:t>ПОВЕСТКА ДНЯ</a:t>
            </a:r>
            <a:r>
              <a:rPr lang="ru-RU" sz="1600" b="1" dirty="0" smtClean="0">
                <a:solidFill>
                  <a:schemeClr val="tx2"/>
                </a:solidFill>
                <a:latin typeface="Georgia" pitchFamily="18" charset="0"/>
              </a:rPr>
              <a:t>:</a:t>
            </a:r>
            <a:r>
              <a:rPr lang="ru-RU" sz="1600" b="1" dirty="0">
                <a:solidFill>
                  <a:schemeClr val="tx2"/>
                </a:solidFill>
                <a:latin typeface="Georgia" pitchFamily="18" charset="0"/>
              </a:rPr>
              <a:t> </a:t>
            </a:r>
            <a:endParaRPr lang="ru-RU" sz="1600" b="1" dirty="0" smtClean="0">
              <a:solidFill>
                <a:schemeClr val="tx2"/>
              </a:solidFill>
              <a:latin typeface="Georgia" pitchFamily="18" charset="0"/>
            </a:endParaRPr>
          </a:p>
          <a:p>
            <a:pPr algn="ctr"/>
            <a:endParaRPr lang="ru-RU" sz="1600" dirty="0">
              <a:solidFill>
                <a:schemeClr val="tx2"/>
              </a:solidFill>
              <a:latin typeface="Georgia" pitchFamily="18" charset="0"/>
            </a:endParaRPr>
          </a:p>
          <a:p>
            <a:pPr algn="ctr"/>
            <a:r>
              <a:rPr lang="ru-RU" sz="1600" b="1" dirty="0">
                <a:solidFill>
                  <a:schemeClr val="tx2"/>
                </a:solidFill>
                <a:latin typeface="Georgia" pitchFamily="18" charset="0"/>
              </a:rPr>
              <a:t>1. Выборы председателя схода граждан </a:t>
            </a:r>
            <a:r>
              <a:rPr lang="ru-RU" sz="1600" b="1" dirty="0" err="1">
                <a:solidFill>
                  <a:schemeClr val="tx2"/>
                </a:solidFill>
                <a:latin typeface="Georgia" pitchFamily="18" charset="0"/>
              </a:rPr>
              <a:t>с.Большая</a:t>
            </a:r>
            <a:r>
              <a:rPr lang="ru-RU" sz="1600" b="1" dirty="0">
                <a:solidFill>
                  <a:schemeClr val="tx2"/>
                </a:solidFill>
                <a:latin typeface="Georgia" pitchFamily="18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Georgia" pitchFamily="18" charset="0"/>
              </a:rPr>
              <a:t>Малышевка</a:t>
            </a:r>
            <a:endParaRPr lang="ru-RU" sz="1600" b="1" dirty="0">
              <a:solidFill>
                <a:schemeClr val="tx2"/>
              </a:solidFill>
              <a:latin typeface="Georgia" pitchFamily="18" charset="0"/>
            </a:endParaRPr>
          </a:p>
          <a:p>
            <a:pPr algn="ctr"/>
            <a:endParaRPr lang="ru-RU" sz="1600" b="1" dirty="0" smtClean="0">
              <a:solidFill>
                <a:schemeClr val="tx2"/>
              </a:solidFill>
              <a:latin typeface="Georgia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2"/>
                </a:solidFill>
                <a:latin typeface="Georgia" pitchFamily="18" charset="0"/>
              </a:rPr>
              <a:t>2</a:t>
            </a:r>
            <a:r>
              <a:rPr lang="ru-RU" sz="1600" b="1" dirty="0">
                <a:solidFill>
                  <a:schemeClr val="tx2"/>
                </a:solidFill>
                <a:latin typeface="Georgia" pitchFamily="18" charset="0"/>
              </a:rPr>
              <a:t>. Выборы секретаря схода граждан </a:t>
            </a:r>
            <a:r>
              <a:rPr lang="ru-RU" sz="1600" b="1" dirty="0" err="1">
                <a:solidFill>
                  <a:schemeClr val="tx2"/>
                </a:solidFill>
                <a:latin typeface="Georgia" pitchFamily="18" charset="0"/>
              </a:rPr>
              <a:t>с.Большая</a:t>
            </a:r>
            <a:r>
              <a:rPr lang="ru-RU" sz="1600" b="1" dirty="0">
                <a:solidFill>
                  <a:schemeClr val="tx2"/>
                </a:solidFill>
                <a:latin typeface="Georgia" pitchFamily="18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Georgia" pitchFamily="18" charset="0"/>
              </a:rPr>
              <a:t>Малышевка</a:t>
            </a:r>
            <a:r>
              <a:rPr lang="ru-RU" sz="1600" b="1" dirty="0">
                <a:solidFill>
                  <a:schemeClr val="tx2"/>
                </a:solidFill>
                <a:latin typeface="Georgia" pitchFamily="18" charset="0"/>
              </a:rPr>
              <a:t>.</a:t>
            </a:r>
          </a:p>
          <a:p>
            <a:pPr algn="ctr"/>
            <a:endParaRPr lang="ru-RU" sz="1600" b="1" dirty="0" smtClean="0">
              <a:solidFill>
                <a:schemeClr val="tx2"/>
              </a:solidFill>
              <a:latin typeface="Georgia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2"/>
                </a:solidFill>
                <a:latin typeface="Georgia" pitchFamily="18" charset="0"/>
              </a:rPr>
              <a:t>3</a:t>
            </a:r>
            <a:r>
              <a:rPr lang="ru-RU" sz="1600" b="1" dirty="0">
                <a:solidFill>
                  <a:schemeClr val="tx2"/>
                </a:solidFill>
                <a:latin typeface="Georgia" pitchFamily="18" charset="0"/>
              </a:rPr>
              <a:t>. Выборы счетной комиссии схода граждан </a:t>
            </a:r>
            <a:r>
              <a:rPr lang="ru-RU" sz="1600" b="1" dirty="0" err="1">
                <a:solidFill>
                  <a:schemeClr val="tx2"/>
                </a:solidFill>
                <a:latin typeface="Georgia" pitchFamily="18" charset="0"/>
              </a:rPr>
              <a:t>с.Большая</a:t>
            </a:r>
            <a:r>
              <a:rPr lang="ru-RU" sz="1600" b="1" dirty="0">
                <a:solidFill>
                  <a:schemeClr val="tx2"/>
                </a:solidFill>
                <a:latin typeface="Georgia" pitchFamily="18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Georgia" pitchFamily="18" charset="0"/>
              </a:rPr>
              <a:t>Малышевка</a:t>
            </a:r>
            <a:r>
              <a:rPr lang="ru-RU" sz="1600" b="1" dirty="0" smtClean="0">
                <a:solidFill>
                  <a:schemeClr val="tx2"/>
                </a:solidFill>
                <a:latin typeface="Georgia" pitchFamily="18" charset="0"/>
              </a:rPr>
              <a:t>.</a:t>
            </a:r>
            <a:endParaRPr lang="ru-RU" sz="1600" b="1" dirty="0">
              <a:solidFill>
                <a:schemeClr val="tx2"/>
              </a:solidFill>
              <a:latin typeface="Georg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2714" y="3539621"/>
            <a:ext cx="879378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  <a:latin typeface="Georgia" pitchFamily="18" charset="0"/>
              </a:rPr>
              <a:t>4</a:t>
            </a:r>
            <a:r>
              <a:rPr lang="ru-RU" sz="1600" b="1" dirty="0">
                <a:solidFill>
                  <a:schemeClr val="tx2"/>
                </a:solidFill>
                <a:latin typeface="Georgia" pitchFamily="18" charset="0"/>
              </a:rPr>
              <a:t>. Введение самообложения граждан на территории </a:t>
            </a:r>
            <a:r>
              <a:rPr lang="ru-RU" sz="1600" b="1" dirty="0" err="1">
                <a:solidFill>
                  <a:schemeClr val="tx2"/>
                </a:solidFill>
                <a:latin typeface="Georgia" pitchFamily="18" charset="0"/>
              </a:rPr>
              <a:t>с.Большая</a:t>
            </a:r>
            <a:r>
              <a:rPr lang="ru-RU" sz="1600" b="1" dirty="0">
                <a:solidFill>
                  <a:schemeClr val="tx2"/>
                </a:solidFill>
                <a:latin typeface="Georgia" pitchFamily="18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Georgia" pitchFamily="18" charset="0"/>
              </a:rPr>
              <a:t>Малышевка</a:t>
            </a:r>
            <a:r>
              <a:rPr lang="ru-RU" sz="1600" b="1" dirty="0">
                <a:solidFill>
                  <a:schemeClr val="tx2"/>
                </a:solidFill>
                <a:latin typeface="Georgia" pitchFamily="18" charset="0"/>
              </a:rPr>
              <a:t> в сумме 500 рублей с гражданина, обладающего избирательным правом, постоянно или преимущественно проживающего на территории села Большая </a:t>
            </a:r>
            <a:r>
              <a:rPr lang="ru-RU" sz="1600" b="1" dirty="0" err="1">
                <a:solidFill>
                  <a:schemeClr val="tx2"/>
                </a:solidFill>
                <a:latin typeface="Georgia" pitchFamily="18" charset="0"/>
              </a:rPr>
              <a:t>Малышевка</a:t>
            </a:r>
            <a:r>
              <a:rPr lang="ru-RU" sz="1600" b="1" dirty="0">
                <a:solidFill>
                  <a:schemeClr val="tx2"/>
                </a:solidFill>
                <a:latin typeface="Georgia" pitchFamily="18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Georgia" pitchFamily="18" charset="0"/>
              </a:rPr>
              <a:t>Кинельского</a:t>
            </a:r>
            <a:r>
              <a:rPr lang="ru-RU" sz="1600" b="1" dirty="0">
                <a:solidFill>
                  <a:schemeClr val="tx2"/>
                </a:solidFill>
                <a:latin typeface="Georgia" pitchFamily="18" charset="0"/>
              </a:rPr>
              <a:t> района Самарской области  для финансирования мероприятий по отсыпке песчано-гравийной смесью  дороги до кладбища села Большая </a:t>
            </a:r>
            <a:r>
              <a:rPr lang="ru-RU" sz="1600" b="1" dirty="0" err="1">
                <a:solidFill>
                  <a:schemeClr val="tx2"/>
                </a:solidFill>
                <a:latin typeface="Georgia" pitchFamily="18" charset="0"/>
              </a:rPr>
              <a:t>Малышевка</a:t>
            </a:r>
            <a:r>
              <a:rPr lang="ru-RU" sz="1600" b="1" dirty="0">
                <a:solidFill>
                  <a:schemeClr val="tx2"/>
                </a:solidFill>
                <a:latin typeface="Georgia" pitchFamily="18" charset="0"/>
              </a:rPr>
              <a:t>.</a:t>
            </a:r>
          </a:p>
          <a:p>
            <a:pPr algn="ctr"/>
            <a:endParaRPr lang="ru-RU" sz="1600" b="1" dirty="0" smtClean="0">
              <a:solidFill>
                <a:schemeClr val="tx2"/>
              </a:solidFill>
              <a:latin typeface="Georgia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2"/>
                </a:solidFill>
                <a:latin typeface="Georgia" pitchFamily="18" charset="0"/>
              </a:rPr>
              <a:t>5.Установление </a:t>
            </a:r>
            <a:r>
              <a:rPr lang="ru-RU" sz="1600" b="1" dirty="0">
                <a:solidFill>
                  <a:schemeClr val="tx2"/>
                </a:solidFill>
                <a:latin typeface="Georgia" pitchFamily="18" charset="0"/>
              </a:rPr>
              <a:t>срока для сбора средств самообложения.</a:t>
            </a:r>
          </a:p>
          <a:p>
            <a:pPr algn="ctr"/>
            <a:endParaRPr lang="ru-RU" sz="1600" b="1" dirty="0" smtClean="0">
              <a:solidFill>
                <a:schemeClr val="tx2"/>
              </a:solidFill>
              <a:latin typeface="Georgia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2"/>
                </a:solidFill>
                <a:latin typeface="Georgia" pitchFamily="18" charset="0"/>
              </a:rPr>
              <a:t>6</a:t>
            </a:r>
            <a:r>
              <a:rPr lang="ru-RU" sz="1600" b="1" dirty="0">
                <a:solidFill>
                  <a:schemeClr val="tx2"/>
                </a:solidFill>
                <a:latin typeface="Georgia" pitchFamily="18" charset="0"/>
              </a:rPr>
              <a:t>. Избрание ревизионной комиссии.</a:t>
            </a:r>
          </a:p>
          <a:p>
            <a:pPr algn="ctr"/>
            <a:endParaRPr lang="ru-RU" sz="1600" b="1" dirty="0" smtClean="0">
              <a:solidFill>
                <a:schemeClr val="tx2"/>
              </a:solidFill>
              <a:latin typeface="Georgia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2"/>
                </a:solidFill>
                <a:latin typeface="Georgia" pitchFamily="18" charset="0"/>
              </a:rPr>
              <a:t>7</a:t>
            </a:r>
            <a:r>
              <a:rPr lang="ru-RU" sz="1600" b="1" dirty="0">
                <a:solidFill>
                  <a:schemeClr val="tx2"/>
                </a:solidFill>
                <a:latin typeface="Georgia" pitchFamily="18" charset="0"/>
              </a:rPr>
              <a:t>. О кандидатуре старосты села Большая </a:t>
            </a:r>
            <a:r>
              <a:rPr lang="ru-RU" sz="1600" b="1" dirty="0" err="1">
                <a:solidFill>
                  <a:schemeClr val="tx2"/>
                </a:solidFill>
                <a:latin typeface="Georgia" pitchFamily="18" charset="0"/>
              </a:rPr>
              <a:t>Малышевка</a:t>
            </a:r>
            <a:r>
              <a:rPr lang="ru-RU" sz="1600" b="1" dirty="0">
                <a:solidFill>
                  <a:schemeClr val="tx2"/>
                </a:solidFill>
                <a:latin typeface="Georgia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31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</a:rPr>
              <a:t>29 апреля 2018г. </a:t>
            </a:r>
            <a:r>
              <a:rPr lang="ru-RU" sz="2800" b="1" dirty="0" smtClean="0">
                <a:solidFill>
                  <a:schemeClr val="tx2"/>
                </a:solidFill>
              </a:rPr>
              <a:t>– сход </a:t>
            </a:r>
            <a:r>
              <a:rPr lang="ru-RU" sz="2800" b="1" dirty="0">
                <a:solidFill>
                  <a:schemeClr val="tx2"/>
                </a:solidFill>
              </a:rPr>
              <a:t>граждан </a:t>
            </a:r>
            <a:endParaRPr lang="ru-RU" sz="2800" b="1" dirty="0" smtClean="0">
              <a:solidFill>
                <a:schemeClr val="tx2"/>
              </a:solidFill>
            </a:endParaRPr>
          </a:p>
          <a:p>
            <a:r>
              <a:rPr lang="ru-RU" sz="2800" b="1" dirty="0" smtClean="0">
                <a:solidFill>
                  <a:schemeClr val="tx2"/>
                </a:solidFill>
              </a:rPr>
              <a:t>села </a:t>
            </a:r>
            <a:r>
              <a:rPr lang="ru-RU" sz="2800" b="1" dirty="0">
                <a:solidFill>
                  <a:schemeClr val="tx2"/>
                </a:solidFill>
              </a:rPr>
              <a:t>Большая </a:t>
            </a:r>
            <a:r>
              <a:rPr lang="ru-RU" sz="2800" b="1" dirty="0" err="1">
                <a:solidFill>
                  <a:schemeClr val="tx2"/>
                </a:solidFill>
              </a:rPr>
              <a:t>Малышевка</a:t>
            </a:r>
            <a:r>
              <a:rPr lang="ru-RU" sz="2800" b="1" dirty="0">
                <a:solidFill>
                  <a:schemeClr val="tx2"/>
                </a:solidFill>
              </a:rPr>
              <a:t>»</a:t>
            </a:r>
          </a:p>
        </p:txBody>
      </p:sp>
      <p:pic>
        <p:nvPicPr>
          <p:cNvPr id="7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146283" y="2052044"/>
            <a:ext cx="4410373" cy="2749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556656" y="917912"/>
            <a:ext cx="4572000" cy="59400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  <a:latin typeface="Georgia" pitchFamily="18" charset="0"/>
              </a:rPr>
              <a:t>ПРИСУТСТВОВАЛИ:</a:t>
            </a:r>
            <a:r>
              <a:rPr lang="ru-RU" sz="2000" dirty="0" smtClean="0">
                <a:solidFill>
                  <a:schemeClr val="tx2"/>
                </a:solidFill>
                <a:latin typeface="Georgia" pitchFamily="18" charset="0"/>
              </a:rPr>
              <a:t> </a:t>
            </a:r>
            <a:r>
              <a:rPr lang="ru-RU" sz="2000" dirty="0">
                <a:solidFill>
                  <a:schemeClr val="tx2"/>
                </a:solidFill>
                <a:latin typeface="Georgia" pitchFamily="18" charset="0"/>
              </a:rPr>
              <a:t>жители села Большая </a:t>
            </a:r>
            <a:r>
              <a:rPr lang="ru-RU" sz="2000" dirty="0" err="1">
                <a:solidFill>
                  <a:schemeClr val="tx2"/>
                </a:solidFill>
                <a:latin typeface="Georgia" pitchFamily="18" charset="0"/>
              </a:rPr>
              <a:t>Малышевка</a:t>
            </a:r>
            <a:r>
              <a:rPr lang="ru-RU" sz="2000" dirty="0">
                <a:solidFill>
                  <a:schemeClr val="tx2"/>
                </a:solidFill>
                <a:latin typeface="Georgia" pitchFamily="18" charset="0"/>
              </a:rPr>
              <a:t> </a:t>
            </a:r>
            <a:r>
              <a:rPr lang="ru-RU" sz="2000" b="1" dirty="0">
                <a:solidFill>
                  <a:schemeClr val="tx2"/>
                </a:solidFill>
                <a:latin typeface="Georgia" pitchFamily="18" charset="0"/>
              </a:rPr>
              <a:t>203</a:t>
            </a:r>
            <a:r>
              <a:rPr lang="ru-RU" sz="2000" dirty="0">
                <a:solidFill>
                  <a:schemeClr val="tx2"/>
                </a:solidFill>
                <a:latin typeface="Georgia" pitchFamily="18" charset="0"/>
              </a:rPr>
              <a:t> человек, </a:t>
            </a:r>
            <a:r>
              <a:rPr lang="ru-RU" sz="2000" dirty="0" err="1">
                <a:solidFill>
                  <a:schemeClr val="tx2"/>
                </a:solidFill>
                <a:latin typeface="Georgia" pitchFamily="18" charset="0"/>
              </a:rPr>
              <a:t>Алясина</a:t>
            </a:r>
            <a:r>
              <a:rPr lang="ru-RU" sz="2000" dirty="0">
                <a:solidFill>
                  <a:schemeClr val="tx2"/>
                </a:solidFill>
                <a:latin typeface="Georgia" pitchFamily="18" charset="0"/>
              </a:rPr>
              <a:t> Наталья Владимировна - Глава сельского поселения Георгиевка муниципального района </a:t>
            </a:r>
            <a:r>
              <a:rPr lang="ru-RU" sz="2000" dirty="0" err="1">
                <a:solidFill>
                  <a:schemeClr val="tx2"/>
                </a:solidFill>
                <a:latin typeface="Georgia" pitchFamily="18" charset="0"/>
              </a:rPr>
              <a:t>Кинельский</a:t>
            </a:r>
            <a:r>
              <a:rPr lang="ru-RU" sz="2000" dirty="0">
                <a:solidFill>
                  <a:schemeClr val="tx2"/>
                </a:solidFill>
                <a:latin typeface="Georgia" pitchFamily="18" charset="0"/>
              </a:rPr>
              <a:t> Самарской области.</a:t>
            </a:r>
          </a:p>
          <a:p>
            <a:r>
              <a:rPr lang="ru-RU" sz="2000" dirty="0">
                <a:solidFill>
                  <a:schemeClr val="tx2"/>
                </a:solidFill>
                <a:latin typeface="Georgia" pitchFamily="18" charset="0"/>
              </a:rPr>
              <a:t>Общее число граждан, проживающих в селе Большая </a:t>
            </a:r>
            <a:r>
              <a:rPr lang="ru-RU" sz="2000" dirty="0" err="1">
                <a:solidFill>
                  <a:schemeClr val="tx2"/>
                </a:solidFill>
                <a:latin typeface="Georgia" pitchFamily="18" charset="0"/>
              </a:rPr>
              <a:t>Малышевка</a:t>
            </a:r>
            <a:r>
              <a:rPr lang="ru-RU" sz="2000" dirty="0">
                <a:solidFill>
                  <a:schemeClr val="tx2"/>
                </a:solidFill>
                <a:latin typeface="Georgia" pitchFamily="18" charset="0"/>
              </a:rPr>
              <a:t> и имеет право на участие в сходе граждан </a:t>
            </a:r>
            <a:r>
              <a:rPr lang="ru-RU" sz="2000" b="1" dirty="0">
                <a:solidFill>
                  <a:schemeClr val="tx2"/>
                </a:solidFill>
                <a:latin typeface="Georgia" pitchFamily="18" charset="0"/>
              </a:rPr>
              <a:t>399 </a:t>
            </a:r>
            <a:r>
              <a:rPr lang="ru-RU" sz="2000" dirty="0">
                <a:solidFill>
                  <a:schemeClr val="tx2"/>
                </a:solidFill>
                <a:latin typeface="Georgia" pitchFamily="18" charset="0"/>
              </a:rPr>
              <a:t>человек</a:t>
            </a:r>
            <a:r>
              <a:rPr lang="ru-RU" sz="2000" dirty="0" smtClean="0">
                <a:solidFill>
                  <a:schemeClr val="tx2"/>
                </a:solidFill>
                <a:latin typeface="Georgia" pitchFamily="18" charset="0"/>
              </a:rPr>
              <a:t>.</a:t>
            </a:r>
          </a:p>
          <a:p>
            <a:r>
              <a:rPr lang="ru-RU" sz="2000" b="1" dirty="0" smtClean="0">
                <a:solidFill>
                  <a:schemeClr val="tx2"/>
                </a:solidFill>
                <a:latin typeface="Georgia" pitchFamily="18" charset="0"/>
              </a:rPr>
              <a:t>ГОЛОСОВАЛИ:</a:t>
            </a:r>
          </a:p>
          <a:p>
            <a:r>
              <a:rPr lang="ru-RU" sz="2000" dirty="0" smtClean="0">
                <a:solidFill>
                  <a:schemeClr val="tx2"/>
                </a:solidFill>
                <a:latin typeface="Georgia" pitchFamily="18" charset="0"/>
              </a:rPr>
              <a:t>По 1-3 и 5-7 вопросам -</a:t>
            </a:r>
          </a:p>
          <a:p>
            <a:r>
              <a:rPr lang="ru-RU" sz="2000" dirty="0" smtClean="0">
                <a:solidFill>
                  <a:schemeClr val="tx2"/>
                </a:solidFill>
                <a:latin typeface="Georgia" pitchFamily="18" charset="0"/>
              </a:rPr>
              <a:t>«ЗА» – единогласно</a:t>
            </a:r>
          </a:p>
          <a:p>
            <a:r>
              <a:rPr lang="ru-RU" sz="2000" b="1" dirty="0" smtClean="0">
                <a:solidFill>
                  <a:schemeClr val="tx2"/>
                </a:solidFill>
                <a:latin typeface="Georgia" pitchFamily="18" charset="0"/>
              </a:rPr>
              <a:t>По вопросу введения самообложения  - «ЗА» - 197 человек, «ПРОТИВ» – 5 человек</a:t>
            </a:r>
            <a:endParaRPr lang="ru-RU" sz="2000" b="1" dirty="0">
              <a:solidFill>
                <a:schemeClr val="tx2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31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</a:rPr>
              <a:t>29 апреля 2018г. </a:t>
            </a:r>
            <a:r>
              <a:rPr lang="ru-RU" sz="2800" b="1" dirty="0" smtClean="0">
                <a:solidFill>
                  <a:schemeClr val="tx2"/>
                </a:solidFill>
              </a:rPr>
              <a:t>– </a:t>
            </a:r>
          </a:p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сход </a:t>
            </a:r>
            <a:r>
              <a:rPr lang="ru-RU" sz="2800" b="1" dirty="0">
                <a:solidFill>
                  <a:schemeClr val="tx2"/>
                </a:solidFill>
              </a:rPr>
              <a:t>граждан села Большая </a:t>
            </a:r>
            <a:r>
              <a:rPr lang="ru-RU" sz="2800" b="1" dirty="0" err="1">
                <a:solidFill>
                  <a:schemeClr val="tx2"/>
                </a:solidFill>
              </a:rPr>
              <a:t>Малышевка</a:t>
            </a:r>
            <a:r>
              <a:rPr lang="ru-RU" sz="2800" b="1" dirty="0">
                <a:solidFill>
                  <a:schemeClr val="tx2"/>
                </a:solidFill>
              </a:rPr>
              <a:t>»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22888"/>
            <a:ext cx="3960440" cy="56020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925331" y="1039425"/>
            <a:ext cx="3937058" cy="55689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68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ЗАЯВКА  В ПРОГРАММУ«СОДЕЙСТВИЕ»</a:t>
            </a:r>
            <a:endParaRPr lang="ru-RU" sz="28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95169"/>
            <a:ext cx="3992258" cy="56470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42" y="936582"/>
            <a:ext cx="4021547" cy="56884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88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  <a:latin typeface="Georgia" panose="02040502050405020303" pitchFamily="18" charset="0"/>
              </a:rPr>
              <a:t>ПОДГОТОВКА </a:t>
            </a:r>
          </a:p>
          <a:p>
            <a:pPr algn="ctr"/>
            <a:r>
              <a:rPr lang="ru-RU" sz="2800" b="1" dirty="0">
                <a:solidFill>
                  <a:schemeClr val="tx2"/>
                </a:solidFill>
                <a:latin typeface="Georgia" panose="02040502050405020303" pitchFamily="18" charset="0"/>
              </a:rPr>
              <a:t>НОРМАТИВНО-ПРАВОВОЙ БАЗЫ</a:t>
            </a:r>
            <a:endParaRPr lang="ru-RU" sz="28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310324"/>
            <a:ext cx="892899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Решение </a:t>
            </a:r>
            <a:r>
              <a:rPr lang="ru-RU" sz="2400" dirty="0">
                <a:solidFill>
                  <a:schemeClr val="tx2"/>
                </a:solidFill>
              </a:rPr>
              <a:t>Собрания представителей сельского поселения Георгиевка от </a:t>
            </a:r>
            <a:r>
              <a:rPr lang="ru-RU" sz="2400" dirty="0" smtClean="0">
                <a:solidFill>
                  <a:schemeClr val="tx2"/>
                </a:solidFill>
              </a:rPr>
              <a:t>18.05.2018г</a:t>
            </a:r>
            <a:r>
              <a:rPr lang="ru-RU" sz="2400" dirty="0">
                <a:solidFill>
                  <a:schemeClr val="tx2"/>
                </a:solidFill>
              </a:rPr>
              <a:t>. № </a:t>
            </a:r>
            <a:r>
              <a:rPr lang="ru-RU" sz="2400" dirty="0" smtClean="0">
                <a:solidFill>
                  <a:schemeClr val="tx2"/>
                </a:solidFill>
              </a:rPr>
              <a:t>211 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«Об </a:t>
            </a:r>
            <a:r>
              <a:rPr lang="ru-RU" sz="2400" b="1" dirty="0">
                <a:solidFill>
                  <a:schemeClr val="tx2"/>
                </a:solidFill>
              </a:rPr>
              <a:t>утверждении Положения о самообложении граждан на территории сельского поселения Георгиевка муниципального района </a:t>
            </a:r>
            <a:r>
              <a:rPr lang="ru-RU" sz="2400" b="1" dirty="0" err="1">
                <a:solidFill>
                  <a:schemeClr val="tx2"/>
                </a:solidFill>
              </a:rPr>
              <a:t>Кинельский</a:t>
            </a:r>
            <a:r>
              <a:rPr lang="ru-RU" sz="2400" b="1" dirty="0">
                <a:solidFill>
                  <a:schemeClr val="tx2"/>
                </a:solidFill>
              </a:rPr>
              <a:t> Самарской </a:t>
            </a:r>
            <a:r>
              <a:rPr lang="ru-RU" sz="2400" b="1" dirty="0" smtClean="0">
                <a:solidFill>
                  <a:schemeClr val="tx2"/>
                </a:solidFill>
              </a:rPr>
              <a:t>области»</a:t>
            </a:r>
          </a:p>
          <a:p>
            <a:pPr algn="ctr"/>
            <a:endParaRPr lang="ru-RU" sz="2400" b="1" dirty="0" smtClean="0">
              <a:solidFill>
                <a:schemeClr val="tx2"/>
              </a:solidFill>
            </a:endParaRPr>
          </a:p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Решение </a:t>
            </a:r>
            <a:r>
              <a:rPr lang="ru-RU" sz="2400" dirty="0">
                <a:solidFill>
                  <a:schemeClr val="tx2"/>
                </a:solidFill>
              </a:rPr>
              <a:t>Собрания представителей сельского поселения Георгиевка от </a:t>
            </a:r>
            <a:r>
              <a:rPr lang="ru-RU" sz="2400" dirty="0" smtClean="0">
                <a:solidFill>
                  <a:schemeClr val="tx2"/>
                </a:solidFill>
              </a:rPr>
              <a:t>24.07.2018г</a:t>
            </a:r>
            <a:r>
              <a:rPr lang="ru-RU" sz="2400" dirty="0">
                <a:solidFill>
                  <a:schemeClr val="tx2"/>
                </a:solidFill>
              </a:rPr>
              <a:t>. № </a:t>
            </a:r>
            <a:r>
              <a:rPr lang="ru-RU" sz="2400" dirty="0" smtClean="0">
                <a:solidFill>
                  <a:schemeClr val="tx2"/>
                </a:solidFill>
              </a:rPr>
              <a:t>218 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«</a:t>
            </a:r>
            <a:r>
              <a:rPr lang="ru-RU" sz="2400" b="1" dirty="0">
                <a:solidFill>
                  <a:schemeClr val="tx2"/>
                </a:solidFill>
              </a:rPr>
              <a:t>О внесении изменений и дополнений в Устав сельского поселения Георгиевка муниципального района </a:t>
            </a:r>
            <a:r>
              <a:rPr lang="ru-RU" sz="2400" b="1" dirty="0" err="1">
                <a:solidFill>
                  <a:schemeClr val="tx2"/>
                </a:solidFill>
              </a:rPr>
              <a:t>Кинельский</a:t>
            </a:r>
            <a:r>
              <a:rPr lang="ru-RU" sz="2400" b="1" dirty="0">
                <a:solidFill>
                  <a:schemeClr val="tx2"/>
                </a:solidFill>
              </a:rPr>
              <a:t> Самарской </a:t>
            </a:r>
            <a:r>
              <a:rPr lang="ru-RU" sz="2400" b="1" dirty="0" smtClean="0">
                <a:solidFill>
                  <a:schemeClr val="tx2"/>
                </a:solidFill>
              </a:rPr>
              <a:t>области»</a:t>
            </a:r>
            <a:endParaRPr lang="ru-RU" sz="2400" dirty="0">
              <a:solidFill>
                <a:schemeClr val="tx2"/>
              </a:solidFill>
            </a:endParaRPr>
          </a:p>
          <a:p>
            <a:pPr algn="ctr"/>
            <a:endParaRPr lang="ru-RU" sz="20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57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СБОР СРЕДСТВ САМООБЛОЖЕНИЯ</a:t>
            </a:r>
            <a:endParaRPr lang="ru-RU" sz="28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692696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Для внесения средств самообложения, а также добровольных пожертвований граждан администрацией поселения был открыт специальный счет, разработан бланк квитанции и договор пожертвования</a:t>
            </a:r>
            <a:endParaRPr lang="ru-RU" sz="20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352300"/>
              </p:ext>
            </p:extLst>
          </p:nvPr>
        </p:nvGraphicFramePr>
        <p:xfrm>
          <a:off x="4427984" y="2420888"/>
          <a:ext cx="4536504" cy="37444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61160"/>
                <a:gridCol w="3375344"/>
              </a:tblGrid>
              <a:tr h="105080"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 dirty="0">
                          <a:effectLst/>
                        </a:rPr>
                        <a:t> </a:t>
                      </a:r>
                      <a:endParaRPr lang="ru-RU" sz="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5296" marR="5296" marT="52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u="none" strike="noStrike">
                          <a:effectLst/>
                        </a:rPr>
                        <a:t>Форма № ПД-4сб (налог)</a:t>
                      </a:r>
                      <a:endParaRPr lang="ru-RU" sz="600" b="0" i="0" u="none" strike="noStrike">
                        <a:effectLst/>
                        <a:latin typeface="Times New Roman"/>
                      </a:endParaRPr>
                    </a:p>
                  </a:txBody>
                  <a:tcPr marL="5296" marR="5296" marT="5296" marB="0" anchor="b"/>
                </a:tc>
              </a:tr>
              <a:tr h="303735">
                <a:tc rowSpan="9"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effectLst/>
                        </a:rPr>
                        <a:t>Извещение</a:t>
                      </a:r>
                      <a:endParaRPr lang="ru-RU" sz="600" b="1" i="0" u="none" strike="noStrike">
                        <a:effectLst/>
                        <a:latin typeface="Times New Roman"/>
                      </a:endParaRPr>
                    </a:p>
                  </a:txBody>
                  <a:tcPr marL="5296" marR="5296" marT="5296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Наименование получателя платежа: </a:t>
                      </a:r>
                      <a:r>
                        <a:rPr lang="ru-RU" sz="600" u="sng" strike="noStrike">
                          <a:effectLst/>
                        </a:rPr>
                        <a:t>УФК по Самарской области (Администрация сельского поселения Георгиевка муниципального района Кинельский Самарской области )        КПП 635001001                                            </a:t>
                      </a:r>
                      <a:endParaRPr lang="ru-RU" sz="600" b="0" i="0" u="none" strike="noStrike">
                        <a:effectLst/>
                        <a:latin typeface="Times New Roman"/>
                      </a:endParaRPr>
                    </a:p>
                  </a:txBody>
                  <a:tcPr marL="5296" marR="5296" marT="5296" marB="0" anchor="b"/>
                </a:tc>
              </a:tr>
              <a:tr h="1225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Налоговый орган*: ИНН </a:t>
                      </a:r>
                      <a:r>
                        <a:rPr lang="ru-RU" sz="600" u="sng" strike="noStrike">
                          <a:effectLst/>
                        </a:rPr>
                        <a:t> 6350009459            Код ОКТМО 36618416                            </a:t>
                      </a:r>
                      <a:endParaRPr lang="ru-RU" sz="600" b="0" i="0" u="none" strike="noStrike">
                        <a:effectLst/>
                        <a:latin typeface="Times New Roman"/>
                      </a:endParaRPr>
                    </a:p>
                  </a:txBody>
                  <a:tcPr marL="5296" marR="5296" marT="5296" marB="0" anchor="b"/>
                </a:tc>
              </a:tr>
              <a:tr h="1464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Номер счёта получателя платежа: </a:t>
                      </a:r>
                      <a:r>
                        <a:rPr lang="ru-RU" sz="600" u="sng" strike="noStrike">
                          <a:effectLst/>
                        </a:rPr>
                        <a:t>40101810822020012001                                               </a:t>
                      </a:r>
                      <a:endParaRPr lang="ru-RU" sz="600" b="0" i="0" u="none" strike="noStrike">
                        <a:effectLst/>
                        <a:latin typeface="Times New Roman"/>
                      </a:endParaRPr>
                    </a:p>
                  </a:txBody>
                  <a:tcPr marL="5296" marR="5296" marT="5296" marB="0" anchor="b"/>
                </a:tc>
              </a:tr>
              <a:tr h="1182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Наименование банка:</a:t>
                      </a:r>
                      <a:r>
                        <a:rPr lang="ru-RU" sz="600" u="sng" strike="noStrike">
                          <a:effectLst/>
                        </a:rPr>
                        <a:t>        Отделение Самара г.Самара</a:t>
                      </a:r>
                      <a:r>
                        <a:rPr lang="ru-RU" sz="600" u="none" strike="noStrike">
                          <a:effectLst/>
                        </a:rPr>
                        <a:t>__________________</a:t>
                      </a:r>
                      <a:endParaRPr lang="ru-RU" sz="600" b="0" i="0" u="none" strike="noStrike">
                        <a:effectLst/>
                        <a:latin typeface="Times New Roman"/>
                      </a:endParaRPr>
                    </a:p>
                  </a:txBody>
                  <a:tcPr marL="5296" marR="5296" marT="5296" marB="0" anchor="b"/>
                </a:tc>
              </a:tr>
              <a:tr h="1182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БИК:</a:t>
                      </a:r>
                      <a:r>
                        <a:rPr lang="ru-RU" sz="600" u="sng" strike="noStrike">
                          <a:effectLst/>
                        </a:rPr>
                        <a:t> 043601001                                          </a:t>
                      </a:r>
                      <a:r>
                        <a:rPr lang="ru-RU" sz="600" u="none" strike="noStrike">
                          <a:effectLst/>
                        </a:rPr>
                        <a:t> Корсчёт: __________________________</a:t>
                      </a:r>
                      <a:endParaRPr lang="ru-RU" sz="600" b="0" i="0" u="none" strike="noStrike">
                        <a:effectLst/>
                        <a:latin typeface="Times New Roman"/>
                      </a:endParaRPr>
                    </a:p>
                  </a:txBody>
                  <a:tcPr marL="5296" marR="5296" marT="5296" marB="0" anchor="b"/>
                </a:tc>
              </a:tr>
              <a:tr h="3037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Наименование платежа: отсыпка песчано-гравийной смесью  дороги до кладбища села Большая </a:t>
                      </a:r>
                      <a:r>
                        <a:rPr lang="ru-RU" sz="900" b="1" u="none" strike="noStrike" dirty="0" err="1">
                          <a:effectLst/>
                        </a:rPr>
                        <a:t>Малышевка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5296" marR="5296" marT="5296" marB="0" anchor="b"/>
                </a:tc>
              </a:tr>
              <a:tr h="1331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Код бюджетной классификации: 292 117 14030 10 0000 150</a:t>
                      </a:r>
                      <a:r>
                        <a:rPr lang="ru-RU" sz="600" u="sng" strike="noStrike">
                          <a:effectLst/>
                        </a:rPr>
                        <a:t>                                             </a:t>
                      </a:r>
                      <a:r>
                        <a:rPr lang="ru-RU" sz="600" u="none" strike="noStrike">
                          <a:effectLst/>
                        </a:rPr>
                        <a:t> </a:t>
                      </a:r>
                      <a:endParaRPr lang="ru-RU" sz="600" b="0" i="0" u="none" strike="noStrike">
                        <a:effectLst/>
                        <a:latin typeface="Times New Roman"/>
                      </a:endParaRPr>
                    </a:p>
                  </a:txBody>
                  <a:tcPr marL="5296" marR="5296" marT="5296" marB="0" anchor="b"/>
                </a:tc>
              </a:tr>
              <a:tr h="1182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Плательщик (Ф.И.О.): </a:t>
                      </a:r>
                      <a:r>
                        <a:rPr lang="ru-RU" sz="600" u="sng" strike="noStrike">
                          <a:effectLst/>
                        </a:rPr>
                        <a:t>  ________________________________</a:t>
                      </a:r>
                      <a:endParaRPr lang="ru-RU" sz="600" b="0" i="0" u="none" strike="noStrike">
                        <a:effectLst/>
                        <a:latin typeface="Times New Roman"/>
                      </a:endParaRPr>
                    </a:p>
                  </a:txBody>
                  <a:tcPr marL="5296" marR="5296" marT="5296" marB="0" anchor="b"/>
                </a:tc>
              </a:tr>
              <a:tr h="1050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Адрес плательщика: </a:t>
                      </a:r>
                      <a:r>
                        <a:rPr lang="ru-RU" sz="600" u="sng" strike="noStrike">
                          <a:effectLst/>
                        </a:rPr>
                        <a:t>с.Б-Малышевка,</a:t>
                      </a:r>
                      <a:endParaRPr lang="ru-RU" sz="600" b="0" i="0" u="none" strike="noStrike">
                        <a:effectLst/>
                        <a:latin typeface="Times New Roman"/>
                      </a:endParaRPr>
                    </a:p>
                  </a:txBody>
                  <a:tcPr marL="5296" marR="5296" marT="5296" marB="0" anchor="b"/>
                </a:tc>
              </a:tr>
              <a:tr h="118297"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effectLst/>
                        </a:rPr>
                        <a:t>Кассир</a:t>
                      </a:r>
                      <a:endParaRPr lang="ru-RU" sz="600" b="1" i="0" u="none" strike="noStrike">
                        <a:effectLst/>
                        <a:latin typeface="Times New Roman"/>
                      </a:endParaRPr>
                    </a:p>
                  </a:txBody>
                  <a:tcPr marL="5296" marR="5296" marT="5296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ИНН плательщика:_________________ № лицевого счёта плательщика______</a:t>
                      </a:r>
                      <a:endParaRPr lang="ru-RU" sz="600" b="0" i="0" u="none" strike="noStrike">
                        <a:effectLst/>
                        <a:latin typeface="Times New Roman"/>
                      </a:endParaRPr>
                    </a:p>
                  </a:txBody>
                  <a:tcPr marL="5296" marR="5296" marT="5296" marB="0" anchor="b"/>
                </a:tc>
              </a:tr>
              <a:tr h="1050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Сумма: </a:t>
                      </a:r>
                      <a:r>
                        <a:rPr lang="ru-RU" sz="600" u="sng" strike="noStrike">
                          <a:effectLst/>
                        </a:rPr>
                        <a:t>  500 </a:t>
                      </a:r>
                      <a:r>
                        <a:rPr lang="ru-RU" sz="600" u="none" strike="noStrike">
                          <a:effectLst/>
                        </a:rPr>
                        <a:t>руб. </a:t>
                      </a:r>
                      <a:r>
                        <a:rPr lang="ru-RU" sz="600" u="sng" strike="noStrike">
                          <a:effectLst/>
                        </a:rPr>
                        <a:t> 00 </a:t>
                      </a:r>
                      <a:r>
                        <a:rPr lang="ru-RU" sz="600" u="none" strike="noStrike">
                          <a:effectLst/>
                        </a:rPr>
                        <a:t> коп.</a:t>
                      </a:r>
                      <a:endParaRPr lang="ru-RU" sz="600" b="0" i="0" u="none" strike="noStrike">
                        <a:effectLst/>
                        <a:latin typeface="Times New Roman"/>
                      </a:endParaRPr>
                    </a:p>
                  </a:txBody>
                  <a:tcPr marL="5296" marR="5296" marT="5296" marB="0" anchor="b"/>
                </a:tc>
              </a:tr>
              <a:tr h="1182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Плательщик (подпись):___________________ Дата:________________2018г.</a:t>
                      </a:r>
                      <a:endParaRPr lang="ru-RU" sz="600" b="0" i="0" u="none" strike="noStrike">
                        <a:effectLst/>
                        <a:latin typeface="Times New Roman"/>
                      </a:endParaRPr>
                    </a:p>
                  </a:txBody>
                  <a:tcPr marL="5296" marR="5296" marT="5296" marB="0"/>
                </a:tc>
              </a:tr>
              <a:tr h="303735">
                <a:tc rowSpan="9">
                  <a:txBody>
                    <a:bodyPr/>
                    <a:lstStyle/>
                    <a:p>
                      <a:pPr algn="ctr" fontAlgn="t"/>
                      <a:r>
                        <a:rPr lang="ru-RU" sz="700" b="1" u="none" strike="noStrike" dirty="0">
                          <a:effectLst/>
                        </a:rPr>
                        <a:t>Извещение</a:t>
                      </a:r>
                      <a:endParaRPr lang="ru-RU" sz="7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5296" marR="5296" marT="5296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Наименование получателя платежа: </a:t>
                      </a:r>
                      <a:r>
                        <a:rPr lang="ru-RU" sz="600" u="sng" strike="noStrike">
                          <a:effectLst/>
                        </a:rPr>
                        <a:t>УФК по Самарской области (Администрация сельского поселения Георгиевка муниципального района Кинельский Самарской области )        КПП 635001001                                            </a:t>
                      </a:r>
                      <a:endParaRPr lang="ru-RU" sz="600" b="0" i="0" u="none" strike="noStrike">
                        <a:effectLst/>
                        <a:latin typeface="Times New Roman"/>
                      </a:endParaRPr>
                    </a:p>
                  </a:txBody>
                  <a:tcPr marL="5296" marR="5296" marT="5296" marB="0" anchor="b"/>
                </a:tc>
              </a:tr>
              <a:tr h="1515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 dirty="0">
                          <a:effectLst/>
                        </a:rPr>
                        <a:t>Налоговый орган*: ИНН </a:t>
                      </a:r>
                      <a:r>
                        <a:rPr lang="ru-RU" sz="600" u="sng" strike="noStrike" dirty="0">
                          <a:effectLst/>
                        </a:rPr>
                        <a:t> 6350009459            Код ОКТМО 36618416                            </a:t>
                      </a:r>
                      <a:endParaRPr lang="ru-RU" sz="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5296" marR="5296" marT="5296" marB="0" anchor="b"/>
                </a:tc>
              </a:tr>
              <a:tr h="1440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Номер счёта получателя платежа: </a:t>
                      </a:r>
                      <a:r>
                        <a:rPr lang="ru-RU" sz="600" u="sng" strike="noStrike">
                          <a:effectLst/>
                        </a:rPr>
                        <a:t>   40101810822020012001                                           </a:t>
                      </a:r>
                      <a:endParaRPr lang="ru-RU" sz="600" b="0" i="0" u="none" strike="noStrike">
                        <a:effectLst/>
                        <a:latin typeface="Times New Roman"/>
                      </a:endParaRPr>
                    </a:p>
                  </a:txBody>
                  <a:tcPr marL="5296" marR="5296" marT="5296" marB="0" anchor="b"/>
                </a:tc>
              </a:tr>
              <a:tr h="1365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Наименование банка:</a:t>
                      </a:r>
                      <a:r>
                        <a:rPr lang="ru-RU" sz="600" u="sng" strike="noStrike">
                          <a:effectLst/>
                        </a:rPr>
                        <a:t>        Отделение Самара г.Самара</a:t>
                      </a:r>
                      <a:r>
                        <a:rPr lang="ru-RU" sz="600" u="none" strike="noStrike">
                          <a:effectLst/>
                        </a:rPr>
                        <a:t>__________________</a:t>
                      </a:r>
                      <a:endParaRPr lang="ru-RU" sz="600" b="0" i="0" u="none" strike="noStrike">
                        <a:effectLst/>
                        <a:latin typeface="Times New Roman"/>
                      </a:endParaRPr>
                    </a:p>
                  </a:txBody>
                  <a:tcPr marL="5296" marR="5296" marT="5296" marB="0" anchor="b"/>
                </a:tc>
              </a:tr>
              <a:tr h="1182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БИК:</a:t>
                      </a:r>
                      <a:r>
                        <a:rPr lang="ru-RU" sz="600" u="sng" strike="noStrike">
                          <a:effectLst/>
                        </a:rPr>
                        <a:t> 043601001                                          </a:t>
                      </a:r>
                      <a:r>
                        <a:rPr lang="ru-RU" sz="600" u="none" strike="noStrike">
                          <a:effectLst/>
                        </a:rPr>
                        <a:t> Корсчёт: __________________________</a:t>
                      </a:r>
                      <a:endParaRPr lang="ru-RU" sz="600" b="0" i="0" u="none" strike="noStrike">
                        <a:effectLst/>
                        <a:latin typeface="Times New Roman"/>
                      </a:endParaRPr>
                    </a:p>
                  </a:txBody>
                  <a:tcPr marL="5296" marR="5296" marT="5296" marB="0" anchor="b"/>
                </a:tc>
              </a:tr>
              <a:tr h="3037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Наименование платежа: отсыпка песчано-гравийной смесью  дороги до кладбища села Большая </a:t>
                      </a:r>
                      <a:r>
                        <a:rPr lang="ru-RU" sz="900" b="1" u="none" strike="noStrike" dirty="0" err="1">
                          <a:effectLst/>
                        </a:rPr>
                        <a:t>Малышевка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5296" marR="5296" marT="5296" marB="0" anchor="b"/>
                </a:tc>
              </a:tr>
              <a:tr h="1182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 dirty="0">
                          <a:effectLst/>
                        </a:rPr>
                        <a:t>Код бюджетной классификации:  292 117 14030 10 0000 150   </a:t>
                      </a:r>
                      <a:r>
                        <a:rPr lang="ru-RU" sz="600" u="sng" strike="noStrike" dirty="0">
                          <a:effectLst/>
                        </a:rPr>
                        <a:t>                                        </a:t>
                      </a:r>
                      <a:r>
                        <a:rPr lang="ru-RU" sz="600" u="none" strike="noStrike" dirty="0">
                          <a:effectLst/>
                        </a:rPr>
                        <a:t> </a:t>
                      </a:r>
                      <a:endParaRPr lang="ru-RU" sz="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5296" marR="5296" marT="5296" marB="0" anchor="b"/>
                </a:tc>
              </a:tr>
              <a:tr h="1050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Плательщик (Ф.И.О.):    </a:t>
                      </a:r>
                      <a:r>
                        <a:rPr lang="ru-RU" sz="600" u="sng" strike="noStrike">
                          <a:effectLst/>
                        </a:rPr>
                        <a:t>   </a:t>
                      </a:r>
                      <a:endParaRPr lang="ru-RU" sz="600" b="0" i="0" u="none" strike="noStrike">
                        <a:effectLst/>
                        <a:latin typeface="Times New Roman"/>
                      </a:endParaRPr>
                    </a:p>
                  </a:txBody>
                  <a:tcPr marL="5296" marR="5296" marT="5296" marB="0" anchor="b"/>
                </a:tc>
              </a:tr>
              <a:tr h="1050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Адрес плательщика: </a:t>
                      </a:r>
                      <a:r>
                        <a:rPr lang="ru-RU" sz="600" u="sng" strike="noStrike">
                          <a:effectLst/>
                        </a:rPr>
                        <a:t> с.Б-Малышевка</a:t>
                      </a:r>
                      <a:endParaRPr lang="ru-RU" sz="600" b="0" i="0" u="none" strike="noStrike">
                        <a:effectLst/>
                        <a:latin typeface="Times New Roman"/>
                      </a:endParaRPr>
                    </a:p>
                  </a:txBody>
                  <a:tcPr marL="5296" marR="5296" marT="5296" marB="0" anchor="b"/>
                </a:tc>
              </a:tr>
              <a:tr h="118297"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effectLst/>
                        </a:rPr>
                        <a:t>Кассир</a:t>
                      </a:r>
                      <a:endParaRPr lang="ru-RU" sz="600" b="1" i="0" u="none" strike="noStrike">
                        <a:effectLst/>
                        <a:latin typeface="Times New Roman"/>
                      </a:endParaRPr>
                    </a:p>
                  </a:txBody>
                  <a:tcPr marL="5296" marR="5296" marT="5296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ИНН плательщика:_________________ № лицевого счёта плательщика______</a:t>
                      </a:r>
                      <a:endParaRPr lang="ru-RU" sz="600" b="0" i="0" u="none" strike="noStrike">
                        <a:effectLst/>
                        <a:latin typeface="Times New Roman"/>
                      </a:endParaRPr>
                    </a:p>
                  </a:txBody>
                  <a:tcPr marL="5296" marR="5296" marT="5296" marB="0" anchor="b"/>
                </a:tc>
              </a:tr>
              <a:tr h="1050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Сумма: </a:t>
                      </a:r>
                      <a:r>
                        <a:rPr lang="ru-RU" sz="600" u="sng" strike="noStrike">
                          <a:effectLst/>
                        </a:rPr>
                        <a:t>  500  </a:t>
                      </a:r>
                      <a:r>
                        <a:rPr lang="ru-RU" sz="600" u="none" strike="noStrike">
                          <a:effectLst/>
                        </a:rPr>
                        <a:t>руб. 00 коп.</a:t>
                      </a:r>
                      <a:endParaRPr lang="ru-RU" sz="600" b="0" i="0" u="none" strike="noStrike">
                        <a:effectLst/>
                        <a:latin typeface="Times New Roman"/>
                      </a:endParaRPr>
                    </a:p>
                  </a:txBody>
                  <a:tcPr marL="5296" marR="5296" marT="5296" marB="0" anchor="b"/>
                </a:tc>
              </a:tr>
              <a:tr h="1182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</a:rPr>
                        <a:t>Плательщик (подпись):___________________ Дата:________________2018г.</a:t>
                      </a:r>
                      <a:endParaRPr lang="ru-RU" sz="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5296" marR="5296" marT="5296" marB="0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17522" y="2564904"/>
            <a:ext cx="389443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Georgia" pitchFamily="18" charset="0"/>
              </a:rPr>
              <a:t>На 01.11.2018г. внесено 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Georgia" pitchFamily="18" charset="0"/>
              </a:rPr>
              <a:t>146 520 руб.</a:t>
            </a:r>
          </a:p>
          <a:p>
            <a:pPr algn="ctr"/>
            <a:endParaRPr lang="ru-RU" sz="200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На 01.03.2019г. внесено 208 020 рублей</a:t>
            </a:r>
          </a:p>
          <a:p>
            <a:pPr algn="ctr"/>
            <a:endParaRPr lang="ru-RU" sz="200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Georgia" pitchFamily="18" charset="0"/>
              </a:rPr>
              <a:t>Субсидия из областного бюджета - 624</a:t>
            </a:r>
            <a:r>
              <a:rPr lang="ru-RU" sz="2000" b="1" dirty="0">
                <a:solidFill>
                  <a:schemeClr val="tx2"/>
                </a:solidFill>
                <a:latin typeface="Georgia" pitchFamily="18" charset="0"/>
              </a:rPr>
              <a:t> </a:t>
            </a:r>
            <a:r>
              <a:rPr lang="ru-RU" sz="2000" b="1" dirty="0" smtClean="0">
                <a:solidFill>
                  <a:schemeClr val="tx2"/>
                </a:solidFill>
                <a:latin typeface="Georgia" pitchFamily="18" charset="0"/>
              </a:rPr>
              <a:t>060 руб.</a:t>
            </a:r>
          </a:p>
          <a:p>
            <a:pPr algn="ctr"/>
            <a:endParaRPr lang="ru-RU" sz="2000" b="1" dirty="0">
              <a:solidFill>
                <a:schemeClr val="tx2"/>
              </a:solidFill>
              <a:latin typeface="Georgia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Georgia" pitchFamily="18" charset="0"/>
              </a:rPr>
              <a:t>Общая стоимость работ – 832080 руб. </a:t>
            </a:r>
            <a:endParaRPr lang="ru-RU" sz="2000" b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19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СБОР СРЕДСТВ САМООБЛОЖЕНИЯ</a:t>
            </a:r>
            <a:endParaRPr lang="ru-RU" sz="28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930" y="482769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Члены Общественного совета села Большая </a:t>
            </a:r>
            <a:r>
              <a:rPr lang="ru-RU" sz="2000" b="1" dirty="0" err="1" smtClean="0">
                <a:solidFill>
                  <a:schemeClr val="tx2"/>
                </a:solidFill>
              </a:rPr>
              <a:t>Малышевка</a:t>
            </a:r>
            <a:r>
              <a:rPr lang="ru-RU" sz="2000" b="1" dirty="0" smtClean="0">
                <a:solidFill>
                  <a:schemeClr val="tx2"/>
                </a:solidFill>
              </a:rPr>
              <a:t>, осуществляющие сбор средств</a:t>
            </a:r>
            <a:endParaRPr lang="ru-RU" sz="20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350" y="1336760"/>
            <a:ext cx="3575099" cy="4449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3759874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2680" y="3371850"/>
            <a:ext cx="2943225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6792" y="2295197"/>
            <a:ext cx="2352675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47" y="836712"/>
            <a:ext cx="2933700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18636" y="5941573"/>
            <a:ext cx="39140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tx2"/>
                </a:solidFill>
              </a:rPr>
              <a:t>Зацепина</a:t>
            </a:r>
            <a:r>
              <a:rPr lang="ru-RU" sz="2000" b="1" dirty="0" smtClean="0">
                <a:solidFill>
                  <a:schemeClr val="tx2"/>
                </a:solidFill>
              </a:rPr>
              <a:t> Татьяна Александровна</a:t>
            </a:r>
            <a:endParaRPr lang="ru-RU" sz="20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33854" y="5941573"/>
            <a:ext cx="39140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tx2"/>
                </a:solidFill>
              </a:rPr>
              <a:t>Лонгиненко</a:t>
            </a:r>
            <a:r>
              <a:rPr lang="ru-RU" sz="2000" b="1" dirty="0" smtClean="0">
                <a:solidFill>
                  <a:schemeClr val="tx2"/>
                </a:solidFill>
              </a:rPr>
              <a:t> Ольга Владимировна</a:t>
            </a:r>
            <a:endParaRPr lang="ru-RU" sz="20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20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424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О ПОСЕЛЕНИИ</a:t>
            </a:r>
            <a:endParaRPr lang="ru-RU" sz="32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111168"/>
              </p:ext>
            </p:extLst>
          </p:nvPr>
        </p:nvGraphicFramePr>
        <p:xfrm>
          <a:off x="0" y="773418"/>
          <a:ext cx="9108504" cy="60845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16016"/>
                <a:gridCol w="4392488"/>
              </a:tblGrid>
              <a:tr h="496583">
                <a:tc rowSpan="2"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Населенный пункт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6675" marR="6667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Всего жителей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6675" marR="6667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65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  <a:ea typeface="Times New Roman"/>
                        </a:rPr>
                        <a:t>На 01.01.2019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6583">
                <a:tc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Георгиевка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6675" marR="6667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  <a:ea typeface="Times New Roman"/>
                        </a:rPr>
                        <a:t>4017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33012">
                <a:tc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Большая </a:t>
                      </a:r>
                      <a:r>
                        <a:rPr lang="ru-RU" sz="2800" b="1" dirty="0" err="1"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Малышевка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6675" marR="6667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  <a:ea typeface="Times New Roman"/>
                        </a:rPr>
                        <a:t>687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6583">
                <a:tc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err="1"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Вертяевка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6675" marR="6667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  <a:ea typeface="Times New Roman"/>
                        </a:rPr>
                        <a:t>369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6583">
                <a:tc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Гурьевка</a:t>
                      </a:r>
                      <a:endParaRPr lang="ru-RU" sz="1600" b="1">
                        <a:solidFill>
                          <a:schemeClr val="tx2"/>
                        </a:solidFill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6675" marR="6667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  <a:ea typeface="Times New Roman"/>
                        </a:rPr>
                        <a:t>177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6583">
                <a:tc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Кутулук</a:t>
                      </a:r>
                      <a:endParaRPr lang="ru-RU" sz="1600" b="1">
                        <a:solidFill>
                          <a:schemeClr val="tx2"/>
                        </a:solidFill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6675" marR="6667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  <a:ea typeface="Times New Roman"/>
                        </a:rPr>
                        <a:t>165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6583">
                <a:tc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Свободный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6675" marR="6667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  <a:ea typeface="Times New Roman"/>
                        </a:rPr>
                        <a:t>84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6583">
                <a:tc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1161 км</a:t>
                      </a:r>
                      <a:endParaRPr lang="ru-RU" sz="1600" b="1">
                        <a:solidFill>
                          <a:schemeClr val="tx2"/>
                        </a:solidFill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6675" marR="6667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  <a:ea typeface="Times New Roman"/>
                        </a:rPr>
                        <a:t>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6583">
                <a:tc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1169 км</a:t>
                      </a:r>
                      <a:endParaRPr lang="ru-RU" sz="1600" b="1">
                        <a:solidFill>
                          <a:schemeClr val="tx2"/>
                        </a:solidFill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6675" marR="6667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  <a:ea typeface="Times New Roman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82325">
                <a:tc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Всего по поселению:</a:t>
                      </a:r>
                      <a:endParaRPr lang="ru-RU" sz="1600" b="1">
                        <a:solidFill>
                          <a:schemeClr val="tx2"/>
                        </a:solidFill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6675" marR="6667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  <a:ea typeface="Times New Roman"/>
                        </a:rPr>
                        <a:t>5526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6797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СБОР СРЕДСТВ САМООБЛОЖЕНИЯ</a:t>
            </a:r>
            <a:endParaRPr lang="ru-RU" sz="28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930" y="482769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Члены Общественного совета села Большая </a:t>
            </a:r>
            <a:r>
              <a:rPr lang="ru-RU" sz="2000" b="1" dirty="0" err="1" smtClean="0">
                <a:solidFill>
                  <a:schemeClr val="tx2"/>
                </a:solidFill>
              </a:rPr>
              <a:t>Малышевка</a:t>
            </a:r>
            <a:r>
              <a:rPr lang="ru-RU" sz="2000" b="1" dirty="0" smtClean="0">
                <a:solidFill>
                  <a:schemeClr val="tx2"/>
                </a:solidFill>
              </a:rPr>
              <a:t>, осуществляющие сбор средств</a:t>
            </a:r>
            <a:endParaRPr lang="ru-RU" sz="20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604" y="1388313"/>
            <a:ext cx="2781633" cy="329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45" y="1417163"/>
            <a:ext cx="2624161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29" y="1388313"/>
            <a:ext cx="2892843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52931" y="5045073"/>
            <a:ext cx="28928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Карпов 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Сергей Александрович</a:t>
            </a:r>
            <a:endParaRPr lang="ru-RU" sz="20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07604" y="4980705"/>
            <a:ext cx="27816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Горохова 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Любовь 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Юрьевна</a:t>
            </a:r>
            <a:endParaRPr lang="ru-RU" sz="20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13745" y="5060946"/>
            <a:ext cx="26637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Карпова 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Елена Валентиновна</a:t>
            </a:r>
            <a:endParaRPr lang="ru-RU" sz="20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10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Дорога </a:t>
            </a:r>
            <a:r>
              <a:rPr lang="ru-RU" sz="2400" b="1" dirty="0">
                <a:solidFill>
                  <a:schemeClr val="tx2"/>
                </a:solidFill>
              </a:rPr>
              <a:t>на кладбище в </a:t>
            </a:r>
            <a:r>
              <a:rPr lang="en-US" sz="2400" b="1" dirty="0" smtClean="0">
                <a:solidFill>
                  <a:schemeClr val="tx2"/>
                </a:solidFill>
              </a:rPr>
              <a:t> c</a:t>
            </a:r>
            <a:r>
              <a:rPr lang="ru-RU" sz="2400" b="1" dirty="0" smtClean="0">
                <a:solidFill>
                  <a:schemeClr val="tx2"/>
                </a:solidFill>
              </a:rPr>
              <a:t>.Большая </a:t>
            </a:r>
            <a:r>
              <a:rPr lang="ru-RU" sz="2400" b="1" dirty="0" err="1">
                <a:solidFill>
                  <a:schemeClr val="tx2"/>
                </a:solidFill>
              </a:rPr>
              <a:t>Малышевка</a:t>
            </a:r>
            <a:r>
              <a:rPr lang="ru-RU" sz="2400" b="1" dirty="0">
                <a:solidFill>
                  <a:schemeClr val="tx2"/>
                </a:solidFill>
              </a:rPr>
              <a:t> – 400 </a:t>
            </a:r>
            <a:r>
              <a:rPr lang="ru-RU" sz="2400" b="1" dirty="0" smtClean="0">
                <a:solidFill>
                  <a:schemeClr val="tx2"/>
                </a:solidFill>
              </a:rPr>
              <a:t>м</a:t>
            </a:r>
            <a:endParaRPr lang="en-US" sz="2400" b="1" dirty="0" smtClean="0">
              <a:solidFill>
                <a:schemeClr val="tx2"/>
              </a:solidFill>
            </a:endParaRPr>
          </a:p>
          <a:p>
            <a:pPr algn="r"/>
            <a:r>
              <a:rPr lang="en-US" sz="2400" b="1" dirty="0" smtClean="0">
                <a:solidFill>
                  <a:schemeClr val="tx2"/>
                </a:solidFill>
              </a:rPr>
              <a:t>0</a:t>
            </a:r>
            <a:r>
              <a:rPr lang="ru-RU" sz="2400" b="1" dirty="0" smtClean="0">
                <a:solidFill>
                  <a:schemeClr val="tx2"/>
                </a:solidFill>
              </a:rPr>
              <a:t>9.08.2019г.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295" y="980728"/>
            <a:ext cx="4104278" cy="5472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72" y="415498"/>
            <a:ext cx="5256584" cy="29568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64" y="3881620"/>
            <a:ext cx="5248507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895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39" y="2225415"/>
            <a:ext cx="9144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  <a:latin typeface="Georgia" pitchFamily="18" charset="0"/>
              </a:rPr>
              <a:t>Активность наших граждан сыграла значительную роль и при принятии решения о реконструкции памятника участникам Великой Отечественной войны 1941-1945 годов в </a:t>
            </a:r>
            <a:r>
              <a:rPr lang="ru-RU" sz="2000" dirty="0" err="1">
                <a:solidFill>
                  <a:schemeClr val="tx2"/>
                </a:solidFill>
                <a:latin typeface="Georgia" pitchFamily="18" charset="0"/>
              </a:rPr>
              <a:t>с.Большая</a:t>
            </a:r>
            <a:r>
              <a:rPr lang="ru-RU" sz="2000" dirty="0">
                <a:solidFill>
                  <a:schemeClr val="tx2"/>
                </a:solidFill>
                <a:latin typeface="Georgia" pitchFamily="18" charset="0"/>
              </a:rPr>
              <a:t> </a:t>
            </a:r>
            <a:r>
              <a:rPr lang="ru-RU" sz="2000" dirty="0" err="1">
                <a:solidFill>
                  <a:schemeClr val="tx2"/>
                </a:solidFill>
                <a:latin typeface="Georgia" pitchFamily="18" charset="0"/>
              </a:rPr>
              <a:t>Малышевка</a:t>
            </a:r>
            <a:r>
              <a:rPr lang="ru-RU" sz="2000" dirty="0">
                <a:solidFill>
                  <a:schemeClr val="tx2"/>
                </a:solidFill>
                <a:latin typeface="Georgia" pitchFamily="18" charset="0"/>
              </a:rPr>
              <a:t>. </a:t>
            </a:r>
            <a:endParaRPr lang="ru-RU" sz="2000" dirty="0" smtClean="0">
              <a:solidFill>
                <a:schemeClr val="tx2"/>
              </a:solidFill>
              <a:latin typeface="Georgia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2"/>
                </a:solidFill>
                <a:latin typeface="Georgia" pitchFamily="18" charset="0"/>
              </a:rPr>
              <a:t>На </a:t>
            </a:r>
            <a:r>
              <a:rPr lang="ru-RU" sz="2000" dirty="0">
                <a:solidFill>
                  <a:schemeClr val="tx2"/>
                </a:solidFill>
                <a:latin typeface="Georgia" pitchFamily="18" charset="0"/>
              </a:rPr>
              <a:t>прошедших в 2016 году выборах более 95 % </a:t>
            </a:r>
            <a:r>
              <a:rPr lang="ru-RU" sz="2000" dirty="0" err="1">
                <a:solidFill>
                  <a:schemeClr val="tx2"/>
                </a:solidFill>
                <a:latin typeface="Georgia" pitchFamily="18" charset="0"/>
              </a:rPr>
              <a:t>малышан</a:t>
            </a:r>
            <a:r>
              <a:rPr lang="ru-RU" sz="2000" dirty="0">
                <a:solidFill>
                  <a:schemeClr val="tx2"/>
                </a:solidFill>
                <a:latin typeface="Georgia" pitchFamily="18" charset="0"/>
              </a:rPr>
              <a:t> приняли участие в голосовании. Такая гражданская позиция не могла остаться незамеченной. Неоднократно высказывались пожелания обновить памятник (основание и плиты разрушались, территория заросла сорным кустарником). Кроме того, имена многих односельчан оставались не увековечены. </a:t>
            </a:r>
          </a:p>
          <a:p>
            <a:pPr algn="ctr"/>
            <a:r>
              <a:rPr lang="ru-RU" sz="2000" dirty="0">
                <a:solidFill>
                  <a:schemeClr val="tx2"/>
                </a:solidFill>
                <a:latin typeface="Georgia" pitchFamily="18" charset="0"/>
              </a:rPr>
              <a:t>Памятник стал народным. Совместно обсуждался проект территории и эскизы памятника, проведена огромная исследовательская работа по выявлению имен фронтовиков, жители активно участвовали и в подготовке площадки для памятника, в озеленении территории. 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57200" y="25256"/>
            <a:ext cx="8229600" cy="174756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600" dirty="0" smtClean="0">
                <a:latin typeface="Georgia" pitchFamily="18" charset="0"/>
              </a:rPr>
              <a:t>Памятник участникам Великой Отечественной войны 1941-1945 годов в </a:t>
            </a:r>
            <a:r>
              <a:rPr lang="ru-RU" sz="3600" dirty="0" err="1" smtClean="0">
                <a:latin typeface="Georgia" pitchFamily="18" charset="0"/>
              </a:rPr>
              <a:t>с.Большая</a:t>
            </a:r>
            <a:r>
              <a:rPr lang="ru-RU" sz="3600" dirty="0" smtClean="0">
                <a:latin typeface="Georgia" pitchFamily="18" charset="0"/>
              </a:rPr>
              <a:t> </a:t>
            </a:r>
            <a:r>
              <a:rPr lang="ru-RU" sz="3600" dirty="0" err="1" smtClean="0">
                <a:latin typeface="Georgia" pitchFamily="18" charset="0"/>
              </a:rPr>
              <a:t>Малышевка</a:t>
            </a:r>
            <a:endParaRPr lang="ru-RU" sz="36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449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2531"/>
            <a:ext cx="8229600" cy="175028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dirty="0" smtClean="0">
                <a:latin typeface="Georgia" pitchFamily="18" charset="0"/>
              </a:rPr>
              <a:t>Памятник участникам Великой Отечественной войны 1941-1945 годов в </a:t>
            </a:r>
            <a:r>
              <a:rPr lang="ru-RU" sz="3600" dirty="0" err="1" smtClean="0">
                <a:latin typeface="Georgia" pitchFamily="18" charset="0"/>
              </a:rPr>
              <a:t>с.Большая</a:t>
            </a:r>
            <a:r>
              <a:rPr lang="ru-RU" sz="3600" dirty="0" smtClean="0">
                <a:latin typeface="Georgia" pitchFamily="18" charset="0"/>
              </a:rPr>
              <a:t> </a:t>
            </a:r>
            <a:r>
              <a:rPr lang="ru-RU" sz="3600" dirty="0" err="1" smtClean="0">
                <a:latin typeface="Georgia" pitchFamily="18" charset="0"/>
              </a:rPr>
              <a:t>Малышевка</a:t>
            </a:r>
            <a:endParaRPr lang="ru-RU" sz="3600" dirty="0">
              <a:latin typeface="Georgia" pitchFamily="18" charset="0"/>
            </a:endParaRPr>
          </a:p>
        </p:txBody>
      </p:sp>
      <p:pic>
        <p:nvPicPr>
          <p:cNvPr id="4" name="Picture 2" descr="D:\ДОКУМЕНТЫ D\АРХИВ\Архив 2016-2020\СХОДЫ 2018\фото\обелиск Б-Малышевка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9" y="1685691"/>
            <a:ext cx="4996199" cy="2810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23" y="1685691"/>
            <a:ext cx="2771800" cy="4927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D:\ДОКУМЕНТЫ D\АРХИВ\Архив 2016-2020\СХОДЫ 2018\фото\обелиск Б-Малышевка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4010309"/>
            <a:ext cx="5048347" cy="2839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659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2531"/>
            <a:ext cx="8229600" cy="175028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dirty="0" smtClean="0">
                <a:latin typeface="Georgia" pitchFamily="18" charset="0"/>
              </a:rPr>
              <a:t>Памятник участникам Великой Отечественной войны 1941-1945 годов в </a:t>
            </a:r>
            <a:r>
              <a:rPr lang="ru-RU" sz="3600" dirty="0" err="1" smtClean="0">
                <a:latin typeface="Georgia" pitchFamily="18" charset="0"/>
              </a:rPr>
              <a:t>с.Большая</a:t>
            </a:r>
            <a:r>
              <a:rPr lang="ru-RU" sz="3600" dirty="0" smtClean="0">
                <a:latin typeface="Georgia" pitchFamily="18" charset="0"/>
              </a:rPr>
              <a:t> </a:t>
            </a:r>
            <a:r>
              <a:rPr lang="ru-RU" sz="3600" dirty="0" err="1" smtClean="0">
                <a:latin typeface="Georgia" pitchFamily="18" charset="0"/>
              </a:rPr>
              <a:t>Малышевка</a:t>
            </a:r>
            <a:endParaRPr lang="ru-RU" sz="3600" dirty="0">
              <a:latin typeface="Georgia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78258"/>
            <a:ext cx="6884483" cy="5163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496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p.userapi.com/c845421/v845421639/4f369/0gZn-h_Je3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42260"/>
            <a:ext cx="9144001" cy="51435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1" y="22531"/>
            <a:ext cx="9141001" cy="175028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600" dirty="0" smtClean="0">
                <a:latin typeface="Georgia" pitchFamily="18" charset="0"/>
              </a:rPr>
              <a:t>Памятник участникам Великой Отечественной войны 1941-1945 годов в </a:t>
            </a:r>
            <a:r>
              <a:rPr lang="ru-RU" sz="3600" dirty="0" err="1" smtClean="0">
                <a:latin typeface="Georgia" pitchFamily="18" charset="0"/>
              </a:rPr>
              <a:t>с.Большая</a:t>
            </a:r>
            <a:r>
              <a:rPr lang="ru-RU" sz="3600" dirty="0" smtClean="0">
                <a:latin typeface="Georgia" pitchFamily="18" charset="0"/>
              </a:rPr>
              <a:t> </a:t>
            </a:r>
            <a:r>
              <a:rPr lang="ru-RU" sz="3600" dirty="0" err="1" smtClean="0">
                <a:latin typeface="Georgia" pitchFamily="18" charset="0"/>
              </a:rPr>
              <a:t>Малышевка</a:t>
            </a:r>
            <a:endParaRPr lang="ru-RU" sz="36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390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" y="1268551"/>
            <a:ext cx="8460432" cy="5618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22531"/>
            <a:ext cx="9144000" cy="175028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600" smtClean="0">
                <a:latin typeface="Georgia" pitchFamily="18" charset="0"/>
              </a:rPr>
              <a:t>Памятник участникам Великой Отечественной войны 1941-1945 годов в с.Большая Малышевка</a:t>
            </a:r>
            <a:endParaRPr lang="ru-RU" sz="36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563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Georgia" pitchFamily="18" charset="0"/>
              </a:rPr>
              <a:t>«СОДЕЙСТВИЕ»</a:t>
            </a:r>
            <a:endParaRPr lang="ru-RU" sz="2000" b="1" dirty="0">
              <a:solidFill>
                <a:schemeClr val="tx2"/>
              </a:solidFill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908720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Georgia" pitchFamily="18" charset="0"/>
              </a:rPr>
              <a:t>Постановление </a:t>
            </a:r>
            <a:r>
              <a:rPr lang="ru-RU" sz="2400" b="1" dirty="0">
                <a:solidFill>
                  <a:schemeClr val="tx2"/>
                </a:solidFill>
                <a:latin typeface="Georgia" pitchFamily="18" charset="0"/>
              </a:rPr>
              <a:t>Правительства Самарской области </a:t>
            </a:r>
            <a:r>
              <a:rPr lang="ru-RU" sz="2400" b="1" dirty="0" smtClean="0">
                <a:solidFill>
                  <a:schemeClr val="tx2"/>
                </a:solidFill>
                <a:latin typeface="Georgia" pitchFamily="18" charset="0"/>
              </a:rPr>
              <a:t>от 17.05.2017г.  № 323</a:t>
            </a:r>
            <a:r>
              <a:rPr lang="ru-RU" sz="2400" dirty="0" smtClean="0">
                <a:solidFill>
                  <a:schemeClr val="tx2"/>
                </a:solidFill>
                <a:latin typeface="Georgia" pitchFamily="18" charset="0"/>
              </a:rPr>
              <a:t> «Об </a:t>
            </a:r>
            <a:r>
              <a:rPr lang="ru-RU" sz="2400" dirty="0">
                <a:solidFill>
                  <a:schemeClr val="tx2"/>
                </a:solidFill>
                <a:latin typeface="Georgia" pitchFamily="18" charset="0"/>
              </a:rPr>
              <a:t>утверждении государственной программы Самарской области </a:t>
            </a:r>
            <a:r>
              <a:rPr lang="ru-RU" sz="2400" dirty="0" smtClean="0">
                <a:solidFill>
                  <a:schemeClr val="tx2"/>
                </a:solidFill>
                <a:latin typeface="Georgia" pitchFamily="18" charset="0"/>
              </a:rPr>
              <a:t>«Поддержка </a:t>
            </a:r>
            <a:r>
              <a:rPr lang="ru-RU" sz="2400" dirty="0">
                <a:solidFill>
                  <a:schemeClr val="tx2"/>
                </a:solidFill>
                <a:latin typeface="Georgia" pitchFamily="18" charset="0"/>
              </a:rPr>
              <a:t>инициатив населения муниципальных </a:t>
            </a:r>
            <a:r>
              <a:rPr lang="ru-RU" sz="2400" dirty="0" smtClean="0">
                <a:solidFill>
                  <a:schemeClr val="tx2"/>
                </a:solidFill>
                <a:latin typeface="Georgia" pitchFamily="18" charset="0"/>
              </a:rPr>
              <a:t>образований в </a:t>
            </a:r>
            <a:r>
              <a:rPr lang="ru-RU" sz="2400" dirty="0">
                <a:solidFill>
                  <a:schemeClr val="tx2"/>
                </a:solidFill>
                <a:latin typeface="Georgia" pitchFamily="18" charset="0"/>
              </a:rPr>
              <a:t>Самарской области» на 2017 – 2025 годы и внесении изменений                         в постановление Правительства Самарской области от 30.12.2011 № 912 «Об установлении общих требований к предоставлению и распределению субсидий из областного бюджета местным бюджетам в Самарской </a:t>
            </a:r>
            <a:r>
              <a:rPr lang="ru-RU" sz="2400" dirty="0" smtClean="0">
                <a:solidFill>
                  <a:schemeClr val="tx2"/>
                </a:solidFill>
                <a:latin typeface="Georgia" pitchFamily="18" charset="0"/>
              </a:rPr>
              <a:t>области</a:t>
            </a:r>
            <a:r>
              <a:rPr lang="ru-RU" sz="2400" dirty="0">
                <a:solidFill>
                  <a:schemeClr val="tx2"/>
                </a:solidFill>
                <a:latin typeface="Georgia" pitchFamily="18" charset="0"/>
              </a:rPr>
              <a:t>, а также Порядка формирования перечня расходных обязательств муниципальных образований в Самарской области, возникающих при </a:t>
            </a:r>
            <a:r>
              <a:rPr lang="ru-RU" sz="2400" dirty="0" smtClean="0">
                <a:solidFill>
                  <a:schemeClr val="tx2"/>
                </a:solidFill>
                <a:latin typeface="Georgia" pitchFamily="18" charset="0"/>
              </a:rPr>
              <a:t>выполнении </a:t>
            </a:r>
            <a:r>
              <a:rPr lang="ru-RU" sz="2400" dirty="0">
                <a:solidFill>
                  <a:schemeClr val="tx2"/>
                </a:solidFill>
                <a:latin typeface="Georgia" pitchFamily="18" charset="0"/>
              </a:rPr>
              <a:t>полномочий органов местного самоуправления по вопросам местного значения, в целях </a:t>
            </a:r>
            <a:r>
              <a:rPr lang="ru-RU" sz="2400" dirty="0" err="1">
                <a:solidFill>
                  <a:schemeClr val="tx2"/>
                </a:solidFill>
                <a:latin typeface="Georgia" pitchFamily="18" charset="0"/>
              </a:rPr>
              <a:t>софинансирования</a:t>
            </a:r>
            <a:r>
              <a:rPr lang="ru-RU" sz="2400" dirty="0">
                <a:solidFill>
                  <a:schemeClr val="tx2"/>
                </a:solidFill>
                <a:latin typeface="Georgia" pitchFamily="18" charset="0"/>
              </a:rPr>
              <a:t> которых предоставляются субсидии из областного бюджета</a:t>
            </a:r>
            <a:r>
              <a:rPr lang="ru-RU" sz="2400" dirty="0" smtClean="0">
                <a:solidFill>
                  <a:schemeClr val="tx2"/>
                </a:solidFill>
                <a:latin typeface="Georgia" pitchFamily="18" charset="0"/>
              </a:rPr>
              <a:t>»»</a:t>
            </a:r>
            <a:endParaRPr lang="ru-RU" sz="2400" dirty="0">
              <a:solidFill>
                <a:schemeClr val="tx2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59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«СОДЕЙСТВИЕ»                            самообложение </a:t>
            </a:r>
          </a:p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                                             в </a:t>
            </a:r>
            <a:r>
              <a:rPr lang="ru-RU" sz="2800" b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с.Большая</a:t>
            </a:r>
            <a:r>
              <a:rPr lang="ru-RU" sz="2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 </a:t>
            </a:r>
            <a:r>
              <a:rPr lang="ru-RU" sz="2800" b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Малышевка</a:t>
            </a:r>
            <a:endParaRPr lang="ru-RU" sz="28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3697381" cy="52299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11960" y="1310324"/>
            <a:ext cx="475252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29 марта </a:t>
            </a:r>
            <a:r>
              <a:rPr lang="ru-RU" sz="2800" b="1" dirty="0">
                <a:solidFill>
                  <a:schemeClr val="tx2"/>
                </a:solidFill>
                <a:latin typeface="Georgia" panose="02040502050405020303" pitchFamily="18" charset="0"/>
              </a:rPr>
              <a:t>2018г. </a:t>
            </a:r>
            <a:r>
              <a:rPr lang="ru-RU" sz="2800" dirty="0">
                <a:solidFill>
                  <a:schemeClr val="tx2"/>
                </a:solidFill>
                <a:latin typeface="Georgia" panose="02040502050405020303" pitchFamily="18" charset="0"/>
              </a:rPr>
              <a:t>– заседание </a:t>
            </a:r>
            <a:r>
              <a:rPr lang="ru-RU" sz="2800" dirty="0" smtClean="0">
                <a:solidFill>
                  <a:schemeClr val="tx2"/>
                </a:solidFill>
                <a:latin typeface="Georgia" panose="02040502050405020303" pitchFamily="18" charset="0"/>
              </a:rPr>
              <a:t>Общественного совета в </a:t>
            </a:r>
            <a:r>
              <a:rPr lang="ru-RU" sz="2800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с.Большая</a:t>
            </a:r>
            <a:r>
              <a:rPr lang="ru-RU" sz="2800" dirty="0" smtClean="0">
                <a:solidFill>
                  <a:schemeClr val="tx2"/>
                </a:solidFill>
                <a:latin typeface="Georgia" panose="02040502050405020303" pitchFamily="18" charset="0"/>
              </a:rPr>
              <a:t> </a:t>
            </a:r>
            <a:r>
              <a:rPr lang="ru-RU" sz="2800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Малышевка</a:t>
            </a:r>
            <a:endParaRPr lang="ru-RU" sz="2800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endParaRPr lang="ru-RU" sz="2800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31 марта 2018 г. </a:t>
            </a:r>
            <a:r>
              <a:rPr lang="ru-RU" sz="2800" dirty="0" smtClean="0">
                <a:solidFill>
                  <a:schemeClr val="tx2"/>
                </a:solidFill>
                <a:latin typeface="Georgia" panose="02040502050405020303" pitchFamily="18" charset="0"/>
              </a:rPr>
              <a:t>– собрание актива села</a:t>
            </a:r>
          </a:p>
          <a:p>
            <a:pPr algn="ctr"/>
            <a:endParaRPr lang="ru-RU" sz="2800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1-12 апреля 2018 г</a:t>
            </a:r>
            <a:r>
              <a:rPr lang="ru-RU" sz="2800" b="1" dirty="0">
                <a:solidFill>
                  <a:schemeClr val="tx2"/>
                </a:solidFill>
                <a:latin typeface="Georgia" panose="02040502050405020303" pitchFamily="18" charset="0"/>
              </a:rPr>
              <a:t>. </a:t>
            </a:r>
            <a:r>
              <a:rPr lang="ru-RU" sz="2800" dirty="0">
                <a:solidFill>
                  <a:schemeClr val="tx2"/>
                </a:solidFill>
                <a:latin typeface="Georgia" panose="02040502050405020303" pitchFamily="18" charset="0"/>
              </a:rPr>
              <a:t>– </a:t>
            </a:r>
            <a:r>
              <a:rPr lang="ru-RU" sz="2800" dirty="0" err="1">
                <a:solidFill>
                  <a:schemeClr val="tx2"/>
                </a:solidFill>
                <a:latin typeface="Georgia" panose="02040502050405020303" pitchFamily="18" charset="0"/>
              </a:rPr>
              <a:t>подворовой</a:t>
            </a:r>
            <a:r>
              <a:rPr lang="ru-RU" sz="2800" dirty="0">
                <a:solidFill>
                  <a:schemeClr val="tx2"/>
                </a:solidFill>
                <a:latin typeface="Georgia" panose="02040502050405020303" pitchFamily="18" charset="0"/>
              </a:rPr>
              <a:t> </a:t>
            </a:r>
            <a:r>
              <a:rPr lang="ru-RU" sz="2800" dirty="0" smtClean="0">
                <a:solidFill>
                  <a:schemeClr val="tx2"/>
                </a:solidFill>
                <a:latin typeface="Georgia" panose="02040502050405020303" pitchFamily="18" charset="0"/>
              </a:rPr>
              <a:t>обход по информированию граждан</a:t>
            </a:r>
          </a:p>
        </p:txBody>
      </p:sp>
    </p:spTree>
    <p:extLst>
      <p:ext uri="{BB962C8B-B14F-4D97-AF65-F5344CB8AC3E}">
        <p14:creationId xmlns:p14="http://schemas.microsoft.com/office/powerpoint/2010/main" val="364379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1792</TotalTime>
  <Words>989</Words>
  <Application>Microsoft Office PowerPoint</Application>
  <PresentationFormat>Экран (4:3)</PresentationFormat>
  <Paragraphs>141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Исполнительная</vt:lpstr>
      <vt:lpstr>Из опыта сельского поселения Георгиевка по введению самообложения на территории села Большая Малышевка</vt:lpstr>
      <vt:lpstr>Презентация PowerPoint</vt:lpstr>
      <vt:lpstr>Презентация PowerPoint</vt:lpstr>
      <vt:lpstr>Памятник участникам Великой Отечественной войны 1941-1945 годов в с.Большая Малышевка</vt:lpstr>
      <vt:lpstr>Памятник участникам Великой Отечественной войны 1941-1945 годов в с.Большая Малышевка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 участии сельского поселения Георгиевка в реализации Государственной программы</dc:title>
  <dc:creator>admgeorg</dc:creator>
  <cp:lastModifiedBy>admgeorg</cp:lastModifiedBy>
  <cp:revision>40</cp:revision>
  <dcterms:created xsi:type="dcterms:W3CDTF">2019-02-03T15:56:26Z</dcterms:created>
  <dcterms:modified xsi:type="dcterms:W3CDTF">2019-08-12T13:51:08Z</dcterms:modified>
</cp:coreProperties>
</file>